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64" r:id="rId2"/>
  </p:sldMasterIdLst>
  <p:notesMasterIdLst>
    <p:notesMasterId r:id="rId63"/>
  </p:notesMasterIdLst>
  <p:handoutMasterIdLst>
    <p:handoutMasterId r:id="rId64"/>
  </p:handoutMasterIdLst>
  <p:sldIdLst>
    <p:sldId id="603" r:id="rId3"/>
    <p:sldId id="764" r:id="rId4"/>
    <p:sldId id="892" r:id="rId5"/>
    <p:sldId id="779" r:id="rId6"/>
    <p:sldId id="811" r:id="rId7"/>
    <p:sldId id="759" r:id="rId8"/>
    <p:sldId id="780" r:id="rId9"/>
    <p:sldId id="882" r:id="rId10"/>
    <p:sldId id="887" r:id="rId11"/>
    <p:sldId id="888" r:id="rId12"/>
    <p:sldId id="886" r:id="rId13"/>
    <p:sldId id="970" r:id="rId14"/>
    <p:sldId id="883" r:id="rId15"/>
    <p:sldId id="896" r:id="rId16"/>
    <p:sldId id="897" r:id="rId17"/>
    <p:sldId id="905" r:id="rId18"/>
    <p:sldId id="975" r:id="rId19"/>
    <p:sldId id="921" r:id="rId20"/>
    <p:sldId id="922" r:id="rId21"/>
    <p:sldId id="977" r:id="rId22"/>
    <p:sldId id="923" r:id="rId23"/>
    <p:sldId id="972" r:id="rId24"/>
    <p:sldId id="973" r:id="rId25"/>
    <p:sldId id="978" r:id="rId26"/>
    <p:sldId id="928" r:id="rId27"/>
    <p:sldId id="914" r:id="rId28"/>
    <p:sldId id="941" r:id="rId29"/>
    <p:sldId id="942" r:id="rId30"/>
    <p:sldId id="943" r:id="rId31"/>
    <p:sldId id="944" r:id="rId32"/>
    <p:sldId id="945" r:id="rId33"/>
    <p:sldId id="842" r:id="rId34"/>
    <p:sldId id="947" r:id="rId35"/>
    <p:sldId id="948" r:id="rId36"/>
    <p:sldId id="949" r:id="rId37"/>
    <p:sldId id="946" r:id="rId38"/>
    <p:sldId id="952" r:id="rId39"/>
    <p:sldId id="953" r:id="rId40"/>
    <p:sldId id="954" r:id="rId41"/>
    <p:sldId id="955" r:id="rId42"/>
    <p:sldId id="956" r:id="rId43"/>
    <p:sldId id="957" r:id="rId44"/>
    <p:sldId id="958" r:id="rId45"/>
    <p:sldId id="959" r:id="rId46"/>
    <p:sldId id="971" r:id="rId47"/>
    <p:sldId id="857" r:id="rId48"/>
    <p:sldId id="844" r:id="rId49"/>
    <p:sldId id="845" r:id="rId50"/>
    <p:sldId id="961" r:id="rId51"/>
    <p:sldId id="962" r:id="rId52"/>
    <p:sldId id="963" r:id="rId53"/>
    <p:sldId id="964" r:id="rId54"/>
    <p:sldId id="965" r:id="rId55"/>
    <p:sldId id="966" r:id="rId56"/>
    <p:sldId id="967" r:id="rId57"/>
    <p:sldId id="968" r:id="rId58"/>
    <p:sldId id="969" r:id="rId59"/>
    <p:sldId id="980" r:id="rId60"/>
    <p:sldId id="979" r:id="rId61"/>
    <p:sldId id="414" r:id="rId62"/>
  </p:sldIdLst>
  <p:sldSz cx="9144000" cy="6858000" type="screen4x3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40" userDrawn="1">
          <p15:clr>
            <a:srgbClr val="A4A3A4"/>
          </p15:clr>
        </p15:guide>
        <p15:guide id="2" pos="5376" userDrawn="1">
          <p15:clr>
            <a:srgbClr val="A4A3A4"/>
          </p15:clr>
        </p15:guide>
        <p15:guide id="3" orient="horz" pos="864" userDrawn="1">
          <p15:clr>
            <a:srgbClr val="A4A3A4"/>
          </p15:clr>
        </p15:guide>
        <p15:guide id="4" pos="624" userDrawn="1">
          <p15:clr>
            <a:srgbClr val="A4A3A4"/>
          </p15:clr>
        </p15:guide>
        <p15:guide id="5" pos="336" userDrawn="1">
          <p15:clr>
            <a:srgbClr val="A4A3A4"/>
          </p15:clr>
        </p15:guide>
        <p15:guide id="6" orient="horz" pos="4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onor" initials="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87" autoAdjust="0"/>
    <p:restoredTop sz="86574" autoAdjust="0"/>
  </p:normalViewPr>
  <p:slideViewPr>
    <p:cSldViewPr>
      <p:cViewPr varScale="1">
        <p:scale>
          <a:sx n="96" d="100"/>
          <a:sy n="96" d="100"/>
        </p:scale>
        <p:origin x="1976" y="168"/>
      </p:cViewPr>
      <p:guideLst>
        <p:guide orient="horz" pos="3840"/>
        <p:guide pos="5376"/>
        <p:guide orient="horz" pos="864"/>
        <p:guide pos="624"/>
        <p:guide pos="336"/>
        <p:guide orient="horz" pos="480"/>
      </p:guideLst>
    </p:cSldViewPr>
  </p:slideViewPr>
  <p:outlineViewPr>
    <p:cViewPr>
      <p:scale>
        <a:sx n="33" d="100"/>
        <a:sy n="33" d="100"/>
      </p:scale>
      <p:origin x="0" y="1531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3804" y="96"/>
      </p:cViewPr>
      <p:guideLst>
        <p:guide orient="horz" pos="2909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notesMaster" Target="notesMasters/notesMaster1.xml"/><Relationship Id="rId64" Type="http://schemas.openxmlformats.org/officeDocument/2006/relationships/handoutMaster" Target="handoutMasters/handoutMaster1.xml"/><Relationship Id="rId65" Type="http://schemas.openxmlformats.org/officeDocument/2006/relationships/commentAuthors" Target="commentAuthors.xml"/><Relationship Id="rId66" Type="http://schemas.openxmlformats.org/officeDocument/2006/relationships/presProps" Target="presProps.xml"/><Relationship Id="rId67" Type="http://schemas.openxmlformats.org/officeDocument/2006/relationships/viewProps" Target="viewProps.xml"/><Relationship Id="rId68" Type="http://schemas.openxmlformats.org/officeDocument/2006/relationships/theme" Target="theme/theme1.xml"/><Relationship Id="rId69" Type="http://schemas.openxmlformats.org/officeDocument/2006/relationships/tableStyles" Target="tableStyles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340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340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5FB36B7E-B953-4232-B624-CD255442EF7B}" type="datetimeFigureOut">
              <a:rPr lang="en-CA" smtClean="0"/>
              <a:pPr/>
              <a:t>2017-01-30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37840" cy="46340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772669"/>
            <a:ext cx="3037840" cy="46340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06099FCC-365C-4EB7-93C8-A7FF34874409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023459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01847BD4-FC4F-4E5A-896E-37919AC2E2FD}" type="datetimeFigureOut">
              <a:rPr lang="en-US" smtClean="0"/>
              <a:pPr/>
              <a:t>1/30/17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39043988-D4BF-40B9-A940-7B07B93F13F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010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43988-D4BF-40B9-A940-7B07B93F13F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1751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43988-D4BF-40B9-A940-7B07B93F13F4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2518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43988-D4BF-40B9-A940-7B07B93F13F4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9631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43988-D4BF-40B9-A940-7B07B93F13F4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8124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43988-D4BF-40B9-A940-7B07B93F13F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9051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43988-D4BF-40B9-A940-7B07B93F13F4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3774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43988-D4BF-40B9-A940-7B07B93F13F4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7047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43988-D4BF-40B9-A940-7B07B93F13F4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1549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43988-D4BF-40B9-A940-7B07B93F13F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5864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43988-D4BF-40B9-A940-7B07B93F13F4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8360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43988-D4BF-40B9-A940-7B07B93F13F4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376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43988-D4BF-40B9-A940-7B07B93F13F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0030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43988-D4BF-40B9-A940-7B07B93F13F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5894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43988-D4BF-40B9-A940-7B07B93F13F4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6176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43988-D4BF-40B9-A940-7B07B93F13F4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6106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43988-D4BF-40B9-A940-7B07B93F13F4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9997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BFFC39-BC72-48B4-A0A6-99779B4C954E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9874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43988-D4BF-40B9-A940-7B07B93F13F4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8212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43988-D4BF-40B9-A940-7B07B93F13F4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773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43988-D4BF-40B9-A940-7B07B93F13F4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9189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43988-D4BF-40B9-A940-7B07B93F13F4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6796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43988-D4BF-40B9-A940-7B07B93F13F4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096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43988-D4BF-40B9-A940-7B07B93F13F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6245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43988-D4BF-40B9-A940-7B07B93F13F4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3372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43988-D4BF-40B9-A940-7B07B93F13F4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1388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43988-D4BF-40B9-A940-7B07B93F13F4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0499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43988-D4BF-40B9-A940-7B07B93F13F4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2256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43988-D4BF-40B9-A940-7B07B93F13F4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0144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43988-D4BF-40B9-A940-7B07B93F13F4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56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43988-D4BF-40B9-A940-7B07B93F13F4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0403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43988-D4BF-40B9-A940-7B07B93F13F4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15447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43988-D4BF-40B9-A940-7B07B93F13F4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00722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43988-D4BF-40B9-A940-7B07B93F13F4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748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43988-D4BF-40B9-A940-7B07B93F13F4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67533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43988-D4BF-40B9-A940-7B07B93F13F4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22468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43988-D4BF-40B9-A940-7B07B93F13F4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01290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43988-D4BF-40B9-A940-7B07B93F13F4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24998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43988-D4BF-40B9-A940-7B07B93F13F4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81964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43988-D4BF-40B9-A940-7B07B93F13F4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8076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43988-D4BF-40B9-A940-7B07B93F13F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711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43988-D4BF-40B9-A940-7B07B93F13F4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9480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43988-D4BF-40B9-A940-7B07B93F13F4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704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43988-D4BF-40B9-A940-7B07B93F13F4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6936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43988-D4BF-40B9-A940-7B07B93F13F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84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 Forma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010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2A64-F208-440E-9A8D-69FF811E39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179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2A64-F208-440E-9A8D-69FF811E39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4309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2A64-F208-440E-9A8D-69FF811E39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135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2A64-F208-440E-9A8D-69FF811E39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7845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2A64-F208-440E-9A8D-69FF811E39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7236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2A64-F208-440E-9A8D-69FF811E39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132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382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7545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655BB-677C-437E-9920-48BE3D7CA38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957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  <a:prstGeom prst="rect">
            <a:avLst/>
          </a:prstGeom>
        </p:spPr>
        <p:txBody>
          <a:bodyPr/>
          <a:lstStyle>
            <a:lvl1pPr algn="l">
              <a:defRPr lang="en-US" sz="3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655BB-677C-437E-9920-48BE3D7CA38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476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655BB-677C-437E-9920-48BE3D7CA38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1"/>
          <p:cNvSpPr txBox="1">
            <a:spLocks/>
          </p:cNvSpPr>
          <p:nvPr userDrawn="1"/>
        </p:nvSpPr>
        <p:spPr>
          <a:xfrm>
            <a:off x="457200" y="320040"/>
            <a:ext cx="8229600" cy="670560"/>
          </a:xfrm>
          <a:prstGeom prst="rect">
            <a:avLst/>
          </a:prstGeom>
        </p:spPr>
        <p:txBody>
          <a:bodyPr/>
          <a:lstStyle>
            <a:lvl1pPr algn="ctr" defTabSz="45714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CA" sz="3000" dirty="0">
              <a:solidFill>
                <a:schemeClr val="tx1">
                  <a:lumMod val="75000"/>
                  <a:lumOff val="25000"/>
                </a:schemeClr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 idx="4294967295"/>
          </p:nvPr>
        </p:nvSpPr>
        <p:spPr>
          <a:xfrm>
            <a:off x="457200" y="152400"/>
            <a:ext cx="8229600" cy="838200"/>
          </a:xfrm>
          <a:prstGeom prst="rect">
            <a:avLst/>
          </a:prstGeom>
        </p:spPr>
        <p:txBody>
          <a:bodyPr/>
          <a:lstStyle/>
          <a:p>
            <a:pPr algn="l"/>
            <a:endParaRPr lang="en-US" sz="3000" dirty="0">
              <a:solidFill>
                <a:schemeClr val="tx1">
                  <a:lumMod val="75000"/>
                  <a:lumOff val="25000"/>
                </a:schemeClr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660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2A64-F208-440E-9A8D-69FF811E39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664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2A64-F208-440E-9A8D-69FF811E39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593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2A64-F208-440E-9A8D-69FF811E39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740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2A64-F208-440E-9A8D-69FF811E39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64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2A64-F208-440E-9A8D-69FF811E39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829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png"/><Relationship Id="rId7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5.xml"/><Relationship Id="rId2" Type="http://schemas.openxmlformats.org/officeDocument/2006/relationships/slideLayout" Target="../slideLayouts/slideLayout6.xml"/><Relationship Id="rId3" Type="http://schemas.openxmlformats.org/officeDocument/2006/relationships/slideLayout" Target="../slideLayouts/slideLayout7.xml"/><Relationship Id="rId4" Type="http://schemas.openxmlformats.org/officeDocument/2006/relationships/slideLayout" Target="../slideLayouts/slideLayout8.xml"/><Relationship Id="rId5" Type="http://schemas.openxmlformats.org/officeDocument/2006/relationships/slideLayout" Target="../slideLayouts/slideLayout9.xml"/><Relationship Id="rId6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1.xml"/><Relationship Id="rId8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-129042"/>
            <a:ext cx="9219789" cy="89104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4088" y="6605824"/>
            <a:ext cx="2133023" cy="252176"/>
          </a:xfrm>
          <a:prstGeom prst="rect">
            <a:avLst/>
          </a:prstGeom>
        </p:spPr>
        <p:txBody>
          <a:bodyPr vert="horz" lIns="82058" tIns="41029" rIns="82058" bIns="41029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7DB1EF48-DAE5-A74B-8399-0E596B27ED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264" y="6605824"/>
            <a:ext cx="9144000" cy="25217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058" tIns="41029" rIns="82058" bIns="41029"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5134" y="-65506"/>
            <a:ext cx="1178313" cy="740490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6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3175" cmpd="sng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058" tIns="41029" rIns="82058" bIns="41029"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hem-logo-vector.eps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58" y="16040"/>
            <a:ext cx="930947" cy="61538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47481" y="146809"/>
            <a:ext cx="8102783" cy="339340"/>
          </a:xfrm>
          <a:prstGeom prst="rect">
            <a:avLst/>
          </a:prstGeom>
          <a:noFill/>
        </p:spPr>
        <p:txBody>
          <a:bodyPr wrap="square" lIns="82058" tIns="41029" rIns="82058" bIns="41029" rtlCol="0">
            <a:spAutoFit/>
          </a:bodyPr>
          <a:lstStyle/>
          <a:p>
            <a:pPr algn="r">
              <a:lnSpc>
                <a:spcPts val="2000"/>
              </a:lnSpc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95 Black"/>
                <a:cs typeface="Avenir 95 Black"/>
              </a:rPr>
              <a:t>Lead Generation for International Student Recruitment</a:t>
            </a:r>
          </a:p>
        </p:txBody>
      </p:sp>
    </p:spTree>
    <p:extLst>
      <p:ext uri="{BB962C8B-B14F-4D97-AF65-F5344CB8AC3E}">
        <p14:creationId xmlns:p14="http://schemas.microsoft.com/office/powerpoint/2010/main" val="4114814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76" r:id="rId3"/>
    <p:sldLayoutId id="2147483677" r:id="rId4"/>
  </p:sldLayoutIdLst>
  <p:hf sldNum="0" hdr="0" ftr="0" dt="0"/>
  <p:txStyles>
    <p:titleStyle>
      <a:lvl1pPr algn="ctr" defTabSz="45714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0" indent="-342860" algn="l" defTabSz="457146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63" indent="-285717" algn="l" defTabSz="457146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67" indent="-228573" algn="l" defTabSz="45714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13" indent="-228573" algn="l" defTabSz="457146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59" indent="-228573" algn="l" defTabSz="457146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06" indent="-228573" algn="l" defTabSz="4571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53" indent="-228573" algn="l" defTabSz="4571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99" indent="-228573" algn="l" defTabSz="4571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46" indent="-228573" algn="l" defTabSz="4571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6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3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0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6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3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9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26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72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92A64-F208-440E-9A8D-69FF811E39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637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ptaza@higher-education-marketing.com" TargetMode="External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search.google.com/search-console/mobile-friendly" TargetMode="External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9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ga-dev-tools.appspot.com/campaign-url-builder/" TargetMode="External"/><Relationship Id="rId4" Type="http://schemas.openxmlformats.org/officeDocument/2006/relationships/hyperlink" Target="https://adwords.google.com/ko/KeywordPlanner/" TargetMode="External"/><Relationship Id="rId5" Type="http://schemas.openxmlformats.org/officeDocument/2006/relationships/hyperlink" Target="http://landing.higher-education-marketing.com/higher-education-marketing-ebook-2017" TargetMode="External"/><Relationship Id="rId6" Type="http://schemas.openxmlformats.org/officeDocument/2006/relationships/hyperlink" Target="http://landing.higher-education-marketing.com/inbound-marketing-checklist" TargetMode="External"/><Relationship Id="rId7" Type="http://schemas.openxmlformats.org/officeDocument/2006/relationships/hyperlink" Target="http://landing.higher-education-marketing.com/google-analytics-configuration-checklist" TargetMode="External"/><Relationship Id="rId8" Type="http://schemas.openxmlformats.org/officeDocument/2006/relationships/hyperlink" Target="http://landing.higher-education-marketing.com/pay-per-click-checklist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igher-education-marketing.com/" TargetMode="External"/><Relationship Id="rId4" Type="http://schemas.openxmlformats.org/officeDocument/2006/relationships/hyperlink" Target="callto://004942184780289/" TargetMode="External"/><Relationship Id="rId5" Type="http://schemas.openxmlformats.org/officeDocument/2006/relationships/hyperlink" Target="callto://00491773322218/" TargetMode="External"/><Relationship Id="rId6" Type="http://schemas.openxmlformats.org/officeDocument/2006/relationships/hyperlink" Target="https://app.hubspot.com/meetings/elias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>
            <a:spLocks noGrp="1"/>
          </p:cNvSpPr>
          <p:nvPr>
            <p:ph idx="4294967295"/>
          </p:nvPr>
        </p:nvSpPr>
        <p:spPr>
          <a:xfrm>
            <a:off x="2743200" y="4710337"/>
            <a:ext cx="6047132" cy="237626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r">
              <a:lnSpc>
                <a:spcPts val="2320"/>
              </a:lnSpc>
              <a:buNone/>
            </a:pPr>
            <a:r>
              <a:rPr lang="en-US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Elias Faethe</a:t>
            </a:r>
          </a:p>
          <a:p>
            <a:pPr algn="r">
              <a:lnSpc>
                <a:spcPts val="2320"/>
              </a:lnSpc>
              <a:buNone/>
            </a:pPr>
            <a:r>
              <a:rPr lang="en-US" sz="2000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Higher Education Marketing</a:t>
            </a:r>
          </a:p>
          <a:p>
            <a:pPr algn="r">
              <a:lnSpc>
                <a:spcPts val="2320"/>
              </a:lnSpc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hlinkClick r:id="rId3"/>
              </a:rPr>
              <a:t>elias@higher-education-marketing.com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</a:p>
          <a:p>
            <a:pPr algn="r">
              <a:buNone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1" y="457200"/>
            <a:ext cx="81533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Digital Marketing Self-Assessment for Language Schools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183" y="1752600"/>
            <a:ext cx="5269516" cy="292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68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013"/>
    </mc:Choice>
    <mc:Fallback xmlns="">
      <p:transition spd="slow" advTm="92013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1"/>
            <a:ext cx="8686800" cy="4724400"/>
          </a:xfrm>
        </p:spPr>
        <p:txBody>
          <a:bodyPr/>
          <a:lstStyle/>
          <a:p>
            <a:r>
              <a:rPr lang="en-CA" sz="2800" dirty="0"/>
              <a:t>Organic Search: SEO Traffic from search engines</a:t>
            </a:r>
          </a:p>
          <a:p>
            <a:r>
              <a:rPr lang="en-CA" sz="2800" dirty="0"/>
              <a:t>Email: links in email campaigns</a:t>
            </a:r>
          </a:p>
          <a:p>
            <a:r>
              <a:rPr lang="en-CA" sz="2800" dirty="0"/>
              <a:t>Direct: users enter the URL directly in the browser</a:t>
            </a:r>
          </a:p>
          <a:p>
            <a:r>
              <a:rPr lang="en-CA" sz="2800" dirty="0"/>
              <a:t>Referral: traffic from other sites yours is linked on</a:t>
            </a:r>
          </a:p>
          <a:p>
            <a:r>
              <a:rPr lang="en-CA" sz="2800" dirty="0"/>
              <a:t>Social: Facebook, Twitter, LinkedIn, etc.</a:t>
            </a:r>
          </a:p>
          <a:p>
            <a:r>
              <a:rPr lang="en-CA" sz="2800" dirty="0"/>
              <a:t>Paid Search: Google AdWords, Bing ads, etc.</a:t>
            </a:r>
          </a:p>
          <a:p>
            <a:pPr marL="0">
              <a:buNone/>
            </a:pPr>
            <a:r>
              <a:rPr lang="en-CA" sz="2800" b="1" dirty="0"/>
              <a:t>The Channel Report is crucial to helping you ascertain which of your marketing initiatives are having the most success.</a:t>
            </a:r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320040"/>
            <a:ext cx="8229600" cy="670560"/>
          </a:xfrm>
          <a:prstGeom prst="rect">
            <a:avLst/>
          </a:prstGeom>
        </p:spPr>
        <p:txBody>
          <a:bodyPr/>
          <a:lstStyle>
            <a:lvl1pPr algn="ctr" defTabSz="45714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CA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What are the main Channels?</a:t>
            </a:r>
          </a:p>
        </p:txBody>
      </p:sp>
    </p:spTree>
    <p:extLst>
      <p:ext uri="{BB962C8B-B14F-4D97-AF65-F5344CB8AC3E}">
        <p14:creationId xmlns:p14="http://schemas.microsoft.com/office/powerpoint/2010/main" val="109990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56"/>
    </mc:Choice>
    <mc:Fallback xmlns="">
      <p:transition spd="slow" advTm="12856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152400"/>
            <a:ext cx="8229600" cy="8382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Common website goals for educational institutions</a:t>
            </a:r>
            <a:endParaRPr lang="en-CA" sz="3000" dirty="0">
              <a:solidFill>
                <a:schemeClr val="tx1">
                  <a:lumMod val="75000"/>
                  <a:lumOff val="25000"/>
                </a:schemeClr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62566" y="1524000"/>
            <a:ext cx="8229600" cy="4754563"/>
          </a:xfrm>
          <a:prstGeom prst="rect">
            <a:avLst/>
          </a:prstGeom>
        </p:spPr>
        <p:txBody>
          <a:bodyPr/>
          <a:lstStyle>
            <a:lvl1pPr marL="342860" indent="-342860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63" indent="-285717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67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13" indent="-228573" algn="l" defTabSz="45714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59" indent="-228573" algn="l" defTabSz="45714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06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53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99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46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Online application form</a:t>
            </a:r>
          </a:p>
          <a:p>
            <a:r>
              <a:rPr lang="en-US" sz="2800" dirty="0"/>
              <a:t>Ask a question form</a:t>
            </a:r>
          </a:p>
          <a:p>
            <a:r>
              <a:rPr lang="en-US" sz="2800" dirty="0"/>
              <a:t>Contact us form</a:t>
            </a:r>
          </a:p>
          <a:p>
            <a:r>
              <a:rPr lang="en-US" sz="2800" dirty="0"/>
              <a:t>PPC inquiry form</a:t>
            </a:r>
          </a:p>
          <a:p>
            <a:r>
              <a:rPr lang="en-US" sz="2800" dirty="0"/>
              <a:t>Online payment gateway</a:t>
            </a:r>
          </a:p>
          <a:p>
            <a:r>
              <a:rPr lang="en-US" sz="2800" dirty="0"/>
              <a:t>Live chat event</a:t>
            </a:r>
          </a:p>
          <a:p>
            <a:r>
              <a:rPr lang="en-US" sz="2800" dirty="0"/>
              <a:t>PDF Brochure download event</a:t>
            </a:r>
          </a:p>
        </p:txBody>
      </p:sp>
    </p:spTree>
    <p:extLst>
      <p:ext uri="{BB962C8B-B14F-4D97-AF65-F5344CB8AC3E}">
        <p14:creationId xmlns:p14="http://schemas.microsoft.com/office/powerpoint/2010/main" val="419281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232"/>
    </mc:Choice>
    <mc:Fallback xmlns="">
      <p:transition spd="slow" advTm="136232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320040"/>
            <a:ext cx="8229600" cy="670560"/>
          </a:xfrm>
          <a:prstGeom prst="rect">
            <a:avLst/>
          </a:prstGeom>
        </p:spPr>
        <p:txBody>
          <a:bodyPr/>
          <a:lstStyle>
            <a:lvl1pPr algn="ctr" defTabSz="45714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342900" algn="l"/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Use lead capture forms to capitalize on your website traffic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600200"/>
            <a:ext cx="8382000" cy="416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8451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501"/>
    </mc:Choice>
    <mc:Fallback xmlns="">
      <p:transition spd="slow" advTm="12850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320040"/>
            <a:ext cx="8229600" cy="670560"/>
          </a:xfrm>
          <a:prstGeom prst="rect">
            <a:avLst/>
          </a:prstGeom>
        </p:spPr>
        <p:txBody>
          <a:bodyPr/>
          <a:lstStyle>
            <a:lvl1pPr algn="ctr" defTabSz="45714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CA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Setting up Website Goals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0829" y="1371600"/>
            <a:ext cx="8782341" cy="469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32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28"/>
    </mc:Choice>
    <mc:Fallback xmlns="">
      <p:transition spd="slow" advTm="14128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498" y="152400"/>
            <a:ext cx="7467600" cy="838200"/>
          </a:xfrm>
        </p:spPr>
        <p:txBody>
          <a:bodyPr/>
          <a:lstStyle/>
          <a:p>
            <a:r>
              <a:rPr lang="en-CA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Semibold" panose="020B0706030804020204" pitchFamily="34" charset="0"/>
              </a:rPr>
              <a:t>Benchmark your current marketing activity and results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2903" y="1942511"/>
            <a:ext cx="8094069" cy="354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3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1"/>
    </mc:Choice>
    <mc:Fallback xmlns="">
      <p:transition spd="slow" advTm="60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Semibold" panose="020B0706030804020204" pitchFamily="34" charset="0"/>
              </a:rPr>
              <a:t>Month over Month Website Goals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/>
          <a:srcRect t="34266" b="53473"/>
          <a:stretch/>
        </p:blipFill>
        <p:spPr>
          <a:xfrm>
            <a:off x="313820" y="2980426"/>
            <a:ext cx="8516355" cy="304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/>
          <a:srcRect t="55176"/>
          <a:stretch/>
        </p:blipFill>
        <p:spPr>
          <a:xfrm>
            <a:off x="313822" y="3250722"/>
            <a:ext cx="8516355" cy="11142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/>
          <a:srcRect b="76024"/>
          <a:stretch/>
        </p:blipFill>
        <p:spPr>
          <a:xfrm>
            <a:off x="313821" y="2375789"/>
            <a:ext cx="8516355" cy="596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89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80"/>
    </mc:Choice>
    <mc:Fallback xmlns="">
      <p:transition spd="slow" advTm="2118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905000"/>
            <a:ext cx="3467100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78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8"/>
    </mc:Choice>
    <mc:Fallback xmlns="">
      <p:transition spd="slow" advTm="718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52400" y="320040"/>
            <a:ext cx="8915400" cy="899160"/>
          </a:xfrm>
          <a:prstGeom prst="rect">
            <a:avLst/>
          </a:prstGeom>
        </p:spPr>
        <p:txBody>
          <a:bodyPr/>
          <a:lstStyle>
            <a:lvl1pPr algn="ctr" defTabSz="45714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CA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What is SEO &amp; its role in Digital Marketing?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1" y="1447800"/>
            <a:ext cx="5247861" cy="4198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5562600" y="1447800"/>
            <a:ext cx="358140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Oswald"/>
              </a:rPr>
              <a:t>The process of optimizing website content, design, &amp; performance to generate visitor traffic from “organic” (versus paid) search engine results</a:t>
            </a:r>
          </a:p>
          <a:p>
            <a:endParaRPr lang="en-US" sz="2000" dirty="0">
              <a:latin typeface="Oswal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Oswald"/>
              </a:rPr>
              <a:t>SEO is vital for ensuring your content and website get found online by prospective 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Oswald"/>
            </a:endParaRPr>
          </a:p>
          <a:p>
            <a:endParaRPr lang="en-US" sz="2000" dirty="0">
              <a:latin typeface="Oswal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i="1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3761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47"/>
    </mc:Choice>
    <mc:Fallback xmlns="">
      <p:transition spd="slow" advTm="47947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Semibold" panose="020B0706030804020204" pitchFamily="34" charset="0"/>
              </a:rPr>
              <a:t>Start with SEO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Measure your Organic Search Traffic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Identify new international keywords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the correct information architecture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international targeting</a:t>
            </a:r>
            <a:br>
              <a:rPr lang="en-US" dirty="0"/>
            </a:br>
            <a:r>
              <a:rPr lang="en-US" dirty="0"/>
              <a:t>in Webmaster tools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Translate and optimize</a:t>
            </a:r>
          </a:p>
          <a:p>
            <a:endParaRPr lang="en-CA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534" y="3517626"/>
            <a:ext cx="2573866" cy="2488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547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16"/>
    </mc:Choice>
    <mc:Fallback xmlns="">
      <p:transition spd="slow" advTm="5416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81000" y="4572000"/>
            <a:ext cx="8305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CA" altLang="en-US" sz="2000" dirty="0"/>
              <a:t>Year over year comparison is very useful to measure the health of your SEO Traffic and conversions from that channel</a:t>
            </a:r>
          </a:p>
        </p:txBody>
      </p:sp>
      <p:pic>
        <p:nvPicPr>
          <p:cNvPr id="5122" name="Picture 2" descr="C:\Users\ff\AppData\Local\Temp\SNAGHTML10df25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1828800"/>
            <a:ext cx="9008400" cy="2667000"/>
          </a:xfrm>
          <a:prstGeom prst="rect">
            <a:avLst/>
          </a:prstGeom>
          <a:noFill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04800" y="304800"/>
            <a:ext cx="8839200" cy="670560"/>
          </a:xfrm>
          <a:prstGeom prst="rect">
            <a:avLst/>
          </a:prstGeom>
        </p:spPr>
        <p:txBody>
          <a:bodyPr/>
          <a:lstStyle>
            <a:lvl1pPr algn="ctr" defTabSz="45714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CA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Semibold" panose="020B0706030804020204" pitchFamily="34" charset="0"/>
              </a:rPr>
              <a:t>Measuring your SEO Efforts Year over Year</a:t>
            </a:r>
          </a:p>
        </p:txBody>
      </p:sp>
    </p:spTree>
    <p:extLst>
      <p:ext uri="{BB962C8B-B14F-4D97-AF65-F5344CB8AC3E}">
        <p14:creationId xmlns:p14="http://schemas.microsoft.com/office/powerpoint/2010/main" val="356102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67"/>
    </mc:Choice>
    <mc:Fallback xmlns="">
      <p:transition spd="slow" advTm="11567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109" y="1349548"/>
            <a:ext cx="8610600" cy="2730500"/>
          </a:xfrm>
        </p:spPr>
        <p:txBody>
          <a:bodyPr/>
          <a:lstStyle/>
          <a:p>
            <a:r>
              <a:rPr lang="en-CA" sz="2400" dirty="0">
                <a:ea typeface="Open Sans Light" panose="020B0306030504020204" pitchFamily="34" charset="0"/>
                <a:cs typeface="Open Sans Light" panose="020B0306030504020204" pitchFamily="34" charset="0"/>
              </a:rPr>
              <a:t>Identifying target audiences</a:t>
            </a:r>
          </a:p>
          <a:p>
            <a:r>
              <a:rPr lang="en-CA" sz="2400" dirty="0">
                <a:ea typeface="Open Sans Light" panose="020B0306030504020204" pitchFamily="34" charset="0"/>
                <a:cs typeface="Open Sans Light" panose="020B0306030504020204" pitchFamily="34" charset="0"/>
              </a:rPr>
              <a:t>Using Google Analytics to track and measure results</a:t>
            </a:r>
          </a:p>
          <a:p>
            <a:r>
              <a:rPr lang="en-CA" sz="2400" dirty="0">
                <a:ea typeface="Open Sans Light" panose="020B0306030504020204" pitchFamily="34" charset="0"/>
                <a:cs typeface="Open Sans Light" panose="020B0306030504020204" pitchFamily="34" charset="0"/>
              </a:rPr>
              <a:t>Researching and identifying relevant SEO keywords</a:t>
            </a:r>
          </a:p>
          <a:p>
            <a:r>
              <a:rPr lang="en-CA" sz="2400" dirty="0">
                <a:ea typeface="Open Sans Light" panose="020B0306030504020204" pitchFamily="34" charset="0"/>
                <a:cs typeface="Open Sans Light" panose="020B0306030504020204" pitchFamily="34" charset="0"/>
              </a:rPr>
              <a:t>Leveraging multi-language content</a:t>
            </a:r>
          </a:p>
          <a:p>
            <a:r>
              <a:rPr lang="en-CA" sz="2400" dirty="0">
                <a:ea typeface="Open Sans Light" panose="020B0306030504020204" pitchFamily="34" charset="0"/>
                <a:cs typeface="Open Sans Light" panose="020B0306030504020204" pitchFamily="34" charset="0"/>
              </a:rPr>
              <a:t>Social media suggestions and analytics</a:t>
            </a:r>
          </a:p>
          <a:p>
            <a:r>
              <a:rPr lang="en-CA" sz="2400" dirty="0">
                <a:ea typeface="Open Sans Light" panose="020B0306030504020204" pitchFamily="34" charset="0"/>
                <a:cs typeface="Open Sans Light" panose="020B0306030504020204" pitchFamily="34" charset="0"/>
              </a:rPr>
              <a:t>Using Pay-per-Click (PPC) to generate quality leads</a:t>
            </a:r>
          </a:p>
          <a:p>
            <a:r>
              <a:rPr lang="en-CA" sz="2400" dirty="0">
                <a:ea typeface="Open Sans Light" panose="020B0306030504020204" pitchFamily="34" charset="0"/>
                <a:cs typeface="Open Sans Light" panose="020B0306030504020204" pitchFamily="34" charset="0"/>
              </a:rPr>
              <a:t>Are you ready for the mobile generation</a:t>
            </a:r>
          </a:p>
          <a:p>
            <a:r>
              <a:rPr lang="en-CA" sz="2400" dirty="0">
                <a:ea typeface="Open Sans Light" panose="020B0306030504020204" pitchFamily="34" charset="0"/>
                <a:cs typeface="Open Sans Light" panose="020B0306030504020204" pitchFamily="34" charset="0"/>
              </a:rPr>
              <a:t>Generating inquiries and following up</a:t>
            </a:r>
            <a:endParaRPr lang="en-US" sz="2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70560"/>
          </a:xfrm>
        </p:spPr>
        <p:txBody>
          <a:bodyPr/>
          <a:lstStyle/>
          <a:p>
            <a:pPr algn="l"/>
            <a:r>
              <a:rPr lang="en-CA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Today’s Presentation</a:t>
            </a:r>
          </a:p>
        </p:txBody>
      </p:sp>
    </p:spTree>
    <p:extLst>
      <p:ext uri="{BB962C8B-B14F-4D97-AF65-F5344CB8AC3E}">
        <p14:creationId xmlns:p14="http://schemas.microsoft.com/office/powerpoint/2010/main" val="37613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431"/>
    </mc:Choice>
    <mc:Fallback xmlns="">
      <p:transition spd="slow" advTm="10643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838200"/>
          </a:xfrm>
        </p:spPr>
        <p:txBody>
          <a:bodyPr/>
          <a:lstStyle/>
          <a:p>
            <a:r>
              <a:rPr lang="en-CA" sz="3200" dirty="0">
                <a:solidFill>
                  <a:schemeClr val="tx1"/>
                </a:solidFill>
                <a:latin typeface="Open Sans Semibold"/>
              </a:rPr>
              <a:t>Look for Keywords Your Primary Personas Might Search For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219200"/>
            <a:ext cx="6747701" cy="504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69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03"/>
    </mc:Choice>
    <mc:Fallback xmlns="">
      <p:transition spd="slow" advTm="30403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38200"/>
          </a:xfrm>
        </p:spPr>
        <p:txBody>
          <a:bodyPr/>
          <a:lstStyle/>
          <a:p>
            <a:r>
              <a:rPr lang="en-CA" dirty="0">
                <a:ea typeface="+mj-ea"/>
                <a:cs typeface="+mj-cs"/>
              </a:rPr>
              <a:t>Keyword Research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37554" y="1600200"/>
            <a:ext cx="7068892" cy="4362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95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86"/>
    </mc:Choice>
    <mc:Fallback xmlns="">
      <p:transition spd="slow" advTm="27386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Semibold" panose="020B0706030804020204" pitchFamily="34" charset="0"/>
              </a:rPr>
              <a:t>Evaluate your Organic Search Queries</a:t>
            </a:r>
            <a:endParaRPr lang="en-CA" sz="3000" dirty="0">
              <a:solidFill>
                <a:schemeClr val="tx1">
                  <a:lumMod val="75000"/>
                  <a:lumOff val="25000"/>
                </a:schemeClr>
              </a:solidFill>
              <a:latin typeface="Open Sans Semibold" panose="020B0706030804020204" pitchFamily="34" charset="0"/>
            </a:endParaRPr>
          </a:p>
        </p:txBody>
      </p:sp>
      <p:pic>
        <p:nvPicPr>
          <p:cNvPr id="4" name="Picture 4" descr="C:\Users\Admin\AppData\Local\Temp\SNAGHTML6d7e9e9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52600"/>
            <a:ext cx="8260902" cy="366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3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"/>
    </mc:Choice>
    <mc:Fallback xmlns="">
      <p:transition spd="slow" advTm="333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Semibold" panose="020B0706030804020204" pitchFamily="34" charset="0"/>
              </a:rPr>
              <a:t>Understand your keyword rankings by country</a:t>
            </a:r>
            <a:endParaRPr lang="en-CA" sz="3000" dirty="0">
              <a:solidFill>
                <a:schemeClr val="tx1">
                  <a:lumMod val="75000"/>
                  <a:lumOff val="25000"/>
                </a:schemeClr>
              </a:solidFill>
              <a:latin typeface="Open Sans Semibold" panose="020B0706030804020204" pitchFamily="34" charset="0"/>
            </a:endParaRPr>
          </a:p>
        </p:txBody>
      </p:sp>
      <p:pic>
        <p:nvPicPr>
          <p:cNvPr id="4" name="Picture 2" descr="C:\Users\gg\AppData\Local\Temp\SNAGHTML63070e2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152" y="1419259"/>
            <a:ext cx="6875871" cy="386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841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"/>
    </mc:Choice>
    <mc:Fallback xmlns="">
      <p:transition spd="slow" advTm="417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304800"/>
            <a:ext cx="8229600" cy="670560"/>
          </a:xfrm>
          <a:prstGeom prst="rect">
            <a:avLst/>
          </a:prstGeom>
        </p:spPr>
        <p:txBody>
          <a:bodyPr/>
          <a:lstStyle>
            <a:lvl1pPr algn="ctr" defTabSz="45714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CA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On Page SEO Example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218" y="1219200"/>
            <a:ext cx="6497563" cy="50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09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0"/>
    </mc:Choice>
    <mc:Fallback xmlns="">
      <p:transition spd="slow" advTm="615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467587" y="244879"/>
            <a:ext cx="8229600" cy="63170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14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Semibold" panose="020B0706030804020204" pitchFamily="34" charset="0"/>
              </a:rPr>
              <a:t>Plan for search globally, target locally</a:t>
            </a:r>
          </a:p>
        </p:txBody>
      </p:sp>
      <p:pic>
        <p:nvPicPr>
          <p:cNvPr id="5" name="Picture 2" descr="http://www.martinkovac.com/http:/martinkovac.com/wp-content/uploads/2012/10/Global-Search-and-Social-Report-20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221" y="1637865"/>
            <a:ext cx="5772072" cy="358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11473" y="5359522"/>
            <a:ext cx="57131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00" b="1" dirty="0">
                <a:solidFill>
                  <a:schemeClr val="bg2"/>
                </a:solidFill>
              </a:rPr>
              <a:t>For country specific data:</a:t>
            </a:r>
          </a:p>
          <a:p>
            <a:r>
              <a:rPr lang="en-CA" sz="1000" dirty="0">
                <a:solidFill>
                  <a:schemeClr val="bg2"/>
                </a:solidFill>
              </a:rPr>
              <a:t>http://ptgmedia.pearsoncmg.com/images/9780789747884/supplements/9780789747884_appC.pdf</a:t>
            </a:r>
          </a:p>
        </p:txBody>
      </p:sp>
    </p:spTree>
    <p:extLst>
      <p:ext uri="{BB962C8B-B14F-4D97-AF65-F5344CB8AC3E}">
        <p14:creationId xmlns:p14="http://schemas.microsoft.com/office/powerpoint/2010/main" val="293917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0"/>
    </mc:Choice>
    <mc:Fallback xmlns="">
      <p:transition spd="slow" advTm="97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981200"/>
            <a:ext cx="36957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81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"/>
    </mc:Choice>
    <mc:Fallback xmlns="">
      <p:transition spd="slow" advTm="387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256875"/>
            <a:ext cx="8229600" cy="59910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14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Semibold" panose="020B0706030804020204" pitchFamily="34" charset="0"/>
              </a:rPr>
              <a:t>Develop Multi-language Content</a:t>
            </a:r>
          </a:p>
        </p:txBody>
      </p:sp>
      <p:pic>
        <p:nvPicPr>
          <p:cNvPr id="1028" name="Picture 4" descr="C:\Users\Patrick\Google Drive\Patrick Quinn\Hansa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295400" y="1600200"/>
            <a:ext cx="6534953" cy="4038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0417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08"/>
    </mc:Choice>
    <mc:Fallback xmlns="">
      <p:transition spd="slow" advTm="5908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457199" y="228600"/>
            <a:ext cx="8457539" cy="94805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14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Semibold" panose="020B0706030804020204" pitchFamily="34" charset="0"/>
              </a:rPr>
              <a:t>Use the correct architecture when developing multi-language content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6236" y="1603768"/>
            <a:ext cx="8167067" cy="3395371"/>
          </a:xfrm>
          <a:prstGeom prst="rect">
            <a:avLst/>
          </a:prstGeom>
        </p:spPr>
      </p:pic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481013" y="5241219"/>
            <a:ext cx="8305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CA" altLang="en-US" sz="2000" dirty="0"/>
              <a:t>This website uses the subdomain approach to separate the multi-language content</a:t>
            </a:r>
          </a:p>
        </p:txBody>
      </p:sp>
    </p:spTree>
    <p:extLst>
      <p:ext uri="{BB962C8B-B14F-4D97-AF65-F5344CB8AC3E}">
        <p14:creationId xmlns:p14="http://schemas.microsoft.com/office/powerpoint/2010/main" val="212232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"/>
    </mc:Choice>
    <mc:Fallback xmlns="">
      <p:transition spd="slow" advTm="62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457200" y="194943"/>
            <a:ext cx="8457539" cy="94805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14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Semibold" panose="020B0706030804020204" pitchFamily="34" charset="0"/>
              </a:rPr>
              <a:t>Use the correct architecture when developing multi-language content</a:t>
            </a:r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481013" y="5546022"/>
            <a:ext cx="8305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CA" altLang="en-US" sz="2000" dirty="0"/>
              <a:t>This website uses the top level domain  - TLD approach to separate the multi-language content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1600" y="1371600"/>
            <a:ext cx="5090503" cy="18811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47800" y="3430700"/>
            <a:ext cx="5901063" cy="1647062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2209800" y="3581400"/>
            <a:ext cx="2856089" cy="1764244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2060223" y="1520471"/>
            <a:ext cx="3256844" cy="402555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495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"/>
    </mc:Choice>
    <mc:Fallback xmlns="">
      <p:transition spd="slow" advTm="40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70560"/>
          </a:xfrm>
        </p:spPr>
        <p:txBody>
          <a:bodyPr/>
          <a:lstStyle/>
          <a:p>
            <a:pPr algn="l"/>
            <a:r>
              <a:rPr lang="en-CA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Why Digital Marketing for Schools?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1371600"/>
            <a:ext cx="8382000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Today’s </a:t>
            </a:r>
            <a:r>
              <a:rPr lang="en-CA" sz="2400" b="1" dirty="0"/>
              <a:t>typical prospective students</a:t>
            </a:r>
            <a:r>
              <a:rPr lang="en-CA" sz="2400" dirty="0"/>
              <a:t> are digitally literate, informed and engaged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b="1" dirty="0"/>
              <a:t>They expect</a:t>
            </a:r>
            <a:r>
              <a:rPr lang="en-CA" sz="2400" dirty="0"/>
              <a:t> consistent messaging &amp; outreach tailored to their interests, goals, &amp; concerns</a:t>
            </a:r>
          </a:p>
          <a:p>
            <a:endParaRPr lang="en-CA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Students want an </a:t>
            </a:r>
            <a:r>
              <a:rPr lang="en-CA" sz="2400" b="1" dirty="0"/>
              <a:t>open window</a:t>
            </a:r>
            <a:r>
              <a:rPr lang="en-CA" sz="2400" dirty="0"/>
              <a:t> into your school’s mission and rather than overt self-promotion/selling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b="1" dirty="0"/>
              <a:t>Meaningful dialogue</a:t>
            </a:r>
            <a:r>
              <a:rPr lang="en-CA" sz="2400" dirty="0"/>
              <a:t> and </a:t>
            </a:r>
            <a:r>
              <a:rPr lang="en-CA" sz="2400" b="1" dirty="0"/>
              <a:t>relationship-building</a:t>
            </a:r>
            <a:r>
              <a:rPr lang="en-CA" sz="2400" dirty="0"/>
              <a:t> with your school community, from their first encounter, to enrollment, and beyond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2400" dirty="0"/>
          </a:p>
          <a:p>
            <a:endParaRPr lang="en-CA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2000" dirty="0"/>
          </a:p>
          <a:p>
            <a:endParaRPr lang="en-CA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5411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8"/>
    </mc:Choice>
    <mc:Fallback xmlns="">
      <p:transition spd="slow" advTm="1068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8309295" cy="62927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14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Semibold" panose="020B0706030804020204" pitchFamily="34" charset="0"/>
              </a:rPr>
              <a:t>Develop Content for Target Countries</a:t>
            </a:r>
          </a:p>
        </p:txBody>
      </p:sp>
      <p:pic>
        <p:nvPicPr>
          <p:cNvPr id="3074" name="Picture 2" descr="C:\Users\Patrick\Google Drive\Patrick Quinn\koreawes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76546" y="1481070"/>
            <a:ext cx="4670600" cy="44725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8616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68"/>
    </mc:Choice>
    <mc:Fallback xmlns="">
      <p:transition spd="slow" advTm="17768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:\Users\Patrick\Google Drive\Patrick Quinn\omnicom4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32560" y="1690532"/>
            <a:ext cx="3833814" cy="2141368"/>
          </a:xfrm>
          <a:prstGeom prst="rect">
            <a:avLst/>
          </a:prstGeom>
          <a:noFill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32560" y="284833"/>
            <a:ext cx="8229600" cy="52889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14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Semibold" panose="020B0706030804020204" pitchFamily="34" charset="0"/>
              </a:rPr>
              <a:t>Use Video Testimonials to Engage Prospects </a:t>
            </a:r>
          </a:p>
        </p:txBody>
      </p:sp>
      <p:pic>
        <p:nvPicPr>
          <p:cNvPr id="7171" name="Picture 3" descr="C:\Users\Patrick\Google Drive\Patrick Quinn\omnicom2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13350" y="3977000"/>
            <a:ext cx="3853850" cy="2159602"/>
          </a:xfrm>
          <a:prstGeom prst="rect">
            <a:avLst/>
          </a:prstGeom>
          <a:noFill/>
        </p:spPr>
      </p:pic>
      <p:pic>
        <p:nvPicPr>
          <p:cNvPr id="7170" name="Picture 2" descr="C:\Users\Patrick\Google Drive\Patrick Quinn\omnicom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667183" y="1676400"/>
            <a:ext cx="4051443" cy="4267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039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4"/>
    </mc:Choice>
    <mc:Fallback xmlns="">
      <p:transition spd="slow" advTm="4294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600200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94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9"/>
    </mc:Choice>
    <mc:Fallback xmlns="">
      <p:transition spd="slow" advTm="1469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1"/>
            <a:ext cx="8458200" cy="685800"/>
          </a:xfrm>
        </p:spPr>
        <p:txBody>
          <a:bodyPr/>
          <a:lstStyle/>
          <a:p>
            <a:r>
              <a:rPr lang="en-CA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Semibold" panose="020B0706030804020204" pitchFamily="34" charset="0"/>
              </a:rPr>
              <a:t>Social activity directed to your website</a:t>
            </a:r>
            <a:endParaRPr lang="en-US" sz="3000" dirty="0">
              <a:solidFill>
                <a:schemeClr val="tx1">
                  <a:lumMod val="75000"/>
                  <a:lumOff val="25000"/>
                </a:schemeClr>
              </a:solidFill>
              <a:latin typeface="Open Sans Semibold" panose="020B0706030804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1023" y="1844172"/>
            <a:ext cx="7517829" cy="403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05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66"/>
    </mc:Choice>
    <mc:Fallback xmlns="">
      <p:transition spd="slow" advTm="14966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472311" cy="639762"/>
          </a:xfrm>
        </p:spPr>
        <p:txBody>
          <a:bodyPr/>
          <a:lstStyle/>
          <a:p>
            <a:r>
              <a:rPr lang="en-CA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Semibold" panose="020B0706030804020204" pitchFamily="34" charset="0"/>
              </a:rPr>
              <a:t>Facebook demographic and location stats</a:t>
            </a:r>
            <a:endParaRPr lang="en-US" sz="3000" dirty="0">
              <a:solidFill>
                <a:schemeClr val="tx1">
                  <a:lumMod val="75000"/>
                  <a:lumOff val="25000"/>
                </a:schemeClr>
              </a:solidFill>
              <a:latin typeface="Open Sans Semibold" panose="020B0706030804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4116" y="1881363"/>
            <a:ext cx="7200000" cy="39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12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55"/>
    </mc:Choice>
    <mc:Fallback xmlns="">
      <p:transition spd="slow" advTm="23055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020756" cy="639762"/>
          </a:xfrm>
        </p:spPr>
        <p:txBody>
          <a:bodyPr/>
          <a:lstStyle/>
          <a:p>
            <a:r>
              <a:rPr lang="en-CA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Semibold" panose="020B0706030804020204" pitchFamily="34" charset="0"/>
              </a:rPr>
              <a:t>Facebook post reach and engagement</a:t>
            </a:r>
            <a:endParaRPr lang="en-US" sz="3000" dirty="0">
              <a:solidFill>
                <a:schemeClr val="tx1">
                  <a:lumMod val="75000"/>
                  <a:lumOff val="25000"/>
                </a:schemeClr>
              </a:solidFill>
              <a:latin typeface="Open Sans Semibold" panose="020B0706030804020204" pitchFamily="34" charset="0"/>
            </a:endParaRPr>
          </a:p>
        </p:txBody>
      </p:sp>
      <p:pic>
        <p:nvPicPr>
          <p:cNvPr id="2050" name="Picture 2" descr="C:\Users\gg\AppData\Local\Temp\SNAGHTML224c0d9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38" y="1968500"/>
            <a:ext cx="7239000" cy="378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167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8"/>
    </mc:Choice>
    <mc:Fallback xmlns="">
      <p:transition spd="slow" advTm="2448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Semibold" panose="020B0706030804020204" pitchFamily="34" charset="0"/>
              </a:rPr>
              <a:t>Contest and quizzes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21066" y="1651889"/>
            <a:ext cx="3717743" cy="454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6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2"/>
    </mc:Choice>
    <mc:Fallback xmlns="">
      <p:transition spd="slow" advTm="1322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1"/>
            <a:ext cx="7924800" cy="609600"/>
          </a:xfrm>
        </p:spPr>
        <p:txBody>
          <a:bodyPr/>
          <a:lstStyle/>
          <a:p>
            <a:r>
              <a:rPr lang="en-CA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Semibold" panose="020B0706030804020204" pitchFamily="34" charset="0"/>
              </a:rPr>
              <a:t>YouTube demographic insights</a:t>
            </a:r>
            <a:endParaRPr lang="en-US" sz="3000" dirty="0">
              <a:solidFill>
                <a:schemeClr val="tx1">
                  <a:lumMod val="75000"/>
                  <a:lumOff val="25000"/>
                </a:schemeClr>
              </a:solidFill>
              <a:latin typeface="Open Sans Semibold" panose="020B0706030804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65652" y="2159231"/>
            <a:ext cx="7228571" cy="36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5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0"/>
    </mc:Choice>
    <mc:Fallback xmlns="">
      <p:transition spd="slow" advTm="19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500" y="1714500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7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"/>
    </mc:Choice>
    <mc:Fallback xmlns="">
      <p:transition spd="slow" advTm="7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02733"/>
            <a:ext cx="8229600" cy="636165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Semibold" panose="020B0706030804020204" pitchFamily="34" charset="0"/>
              </a:rPr>
              <a:t>Why paid Search?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700" y="1510718"/>
            <a:ext cx="7583487" cy="399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981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0"/>
    </mc:Choice>
    <mc:Fallback xmlns="">
      <p:transition spd="slow" advTm="82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52400" y="152400"/>
            <a:ext cx="8991600" cy="670560"/>
          </a:xfrm>
          <a:prstGeom prst="rect">
            <a:avLst/>
          </a:prstGeom>
        </p:spPr>
        <p:txBody>
          <a:bodyPr/>
          <a:lstStyle>
            <a:lvl1pPr algn="ctr" defTabSz="45714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CA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Persona Development: Identify your Target Audience(s)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9194" y="2057401"/>
            <a:ext cx="8620506" cy="4114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219201"/>
            <a:ext cx="906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Segment prospects by: program, level, source country, etc. &amp; research their distinct characteristics:</a:t>
            </a:r>
          </a:p>
        </p:txBody>
      </p:sp>
    </p:spTree>
    <p:extLst>
      <p:ext uri="{BB962C8B-B14F-4D97-AF65-F5344CB8AC3E}">
        <p14:creationId xmlns:p14="http://schemas.microsoft.com/office/powerpoint/2010/main" val="64896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026"/>
    </mc:Choice>
    <mc:Fallback xmlns="">
      <p:transition spd="slow" advTm="85026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1828800"/>
            <a:ext cx="8287656" cy="377162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552276"/>
          </a:xfrm>
        </p:spPr>
        <p:txBody>
          <a:bodyPr>
            <a:noAutofit/>
          </a:bodyPr>
          <a:lstStyle/>
          <a:p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Semibold" panose="020B0706030804020204" pitchFamily="34" charset="0"/>
              </a:rPr>
              <a:t>Set your Country Targeting in Google AdWords</a:t>
            </a:r>
          </a:p>
        </p:txBody>
      </p:sp>
    </p:spTree>
    <p:extLst>
      <p:ext uri="{BB962C8B-B14F-4D97-AF65-F5344CB8AC3E}">
        <p14:creationId xmlns:p14="http://schemas.microsoft.com/office/powerpoint/2010/main" val="237775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0"/>
    </mc:Choice>
    <mc:Fallback xmlns="">
      <p:transition spd="slow" advTm="213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73310" y="304800"/>
            <a:ext cx="8229600" cy="569053"/>
          </a:xfrm>
        </p:spPr>
        <p:txBody>
          <a:bodyPr>
            <a:noAutofit/>
          </a:bodyPr>
          <a:lstStyle/>
          <a:p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Semibold" panose="020B0706030804020204" pitchFamily="34" charset="0"/>
              </a:rPr>
              <a:t>Set your Languages in Google AdWords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3310" y="2192135"/>
            <a:ext cx="8629029" cy="350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20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1"/>
    </mc:Choice>
    <mc:Fallback xmlns="">
      <p:transition spd="slow" advTm="1891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14099" y="228600"/>
            <a:ext cx="9372600" cy="838200"/>
          </a:xfrm>
        </p:spPr>
        <p:txBody>
          <a:bodyPr>
            <a:noAutofit/>
          </a:bodyPr>
          <a:lstStyle/>
          <a:p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Semibold" panose="020B0706030804020204" pitchFamily="34" charset="0"/>
              </a:rPr>
              <a:t>Use responsive landing pages for your campaigns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1676400"/>
            <a:ext cx="4490799" cy="4280161"/>
          </a:xfrm>
          <a:prstGeom prst="rect">
            <a:avLst/>
          </a:prstGeom>
        </p:spPr>
      </p:pic>
      <p:pic>
        <p:nvPicPr>
          <p:cNvPr id="1026" name="Picture 2" descr="C:\Users\gg\AppData\Local\Temp\SNAGHTML27306e2f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715000" y="1600200"/>
            <a:ext cx="2705391" cy="465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22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9"/>
    </mc:Choice>
    <mc:Fallback xmlns="">
      <p:transition spd="slow" advTm="719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6144" y="236906"/>
            <a:ext cx="8834055" cy="838200"/>
          </a:xfrm>
        </p:spPr>
        <p:txBody>
          <a:bodyPr>
            <a:noAutofit/>
          </a:bodyPr>
          <a:lstStyle/>
          <a:p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Semibold" panose="020B0706030804020204" pitchFamily="34" charset="0"/>
              </a:rPr>
              <a:t>Consider localizing your Google AdWords campaigns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51653" y="1742611"/>
            <a:ext cx="3334001" cy="41875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6500" y="1742611"/>
            <a:ext cx="4663530" cy="17122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07385" y="4091438"/>
            <a:ext cx="2958230" cy="990600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575483" y="3544626"/>
            <a:ext cx="922845" cy="583474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4454554" y="3578783"/>
            <a:ext cx="1018276" cy="397599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732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07"/>
    </mc:Choice>
    <mc:Fallback xmlns="">
      <p:transition spd="slow" advTm="7707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6837"/>
            <a:ext cx="8229600" cy="627776"/>
          </a:xfrm>
        </p:spPr>
        <p:txBody>
          <a:bodyPr>
            <a:normAutofit/>
          </a:bodyPr>
          <a:lstStyle/>
          <a:p>
            <a:pPr algn="l"/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Semibold" panose="020B0706030804020204" pitchFamily="34" charset="0"/>
              </a:rPr>
              <a:t>Use Adwords Day Parts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731390" y="2698458"/>
            <a:ext cx="3670184" cy="1403758"/>
          </a:xfrm>
        </p:spPr>
        <p:txBody>
          <a:bodyPr/>
          <a:lstStyle/>
          <a:p>
            <a:pPr>
              <a:buClr>
                <a:schemeClr val="accent1">
                  <a:lumMod val="75000"/>
                </a:schemeClr>
              </a:buClr>
            </a:pPr>
            <a:r>
              <a:rPr lang="en-US" sz="2000" b="0" dirty="0">
                <a:solidFill>
                  <a:schemeClr val="tx1"/>
                </a:solidFill>
              </a:rPr>
              <a:t>Be smart about setting your account’s time zone.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r>
              <a:rPr lang="en-US" sz="2000" b="0" dirty="0">
                <a:solidFill>
                  <a:schemeClr val="tx1"/>
                </a:solidFill>
              </a:rPr>
              <a:t>Target your ads when they are the most effective.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22" y="1335477"/>
            <a:ext cx="3778801" cy="43760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083" y="1335477"/>
            <a:ext cx="3352798" cy="9943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659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6"/>
    </mc:Choice>
    <mc:Fallback xmlns="">
      <p:transition spd="slow" advTm="4746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Semibold" panose="020B0706030804020204" pitchFamily="34" charset="0"/>
              </a:rPr>
              <a:t>Google AdWords mobile conversions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6620" y="2074906"/>
            <a:ext cx="7723809" cy="1952381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36620" y="4397102"/>
            <a:ext cx="8238932" cy="1017382"/>
          </a:xfrm>
        </p:spPr>
        <p:txBody>
          <a:bodyPr>
            <a:normAutofit/>
          </a:bodyPr>
          <a:lstStyle/>
          <a:p>
            <a:pPr marL="457200" indent="-45720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</a:rPr>
              <a:t>Be sure to segment your AdWords activity by device or you may have some surprises!</a:t>
            </a:r>
          </a:p>
          <a:p>
            <a:pPr marL="457200" indent="-45720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CA" sz="1800" b="0" dirty="0">
                <a:solidFill>
                  <a:schemeClr val="tx1"/>
                </a:solidFill>
              </a:rPr>
              <a:t>Adjust the mobile and tablets bids based on performance and goals</a:t>
            </a:r>
            <a:endParaRPr lang="en-US" sz="18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80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86"/>
    </mc:Choice>
    <mc:Fallback xmlns="">
      <p:transition spd="slow" advTm="6386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chnion person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1020" y="1371600"/>
            <a:ext cx="3962471" cy="176536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04800" y="304800"/>
            <a:ext cx="8839200" cy="670560"/>
          </a:xfrm>
          <a:prstGeom prst="rect">
            <a:avLst/>
          </a:prstGeom>
        </p:spPr>
        <p:txBody>
          <a:bodyPr/>
          <a:lstStyle>
            <a:lvl1pPr algn="ctr" defTabSz="45714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CA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Semibold" panose="020B0706030804020204" pitchFamily="34" charset="0"/>
              </a:rPr>
              <a:t>Use Personas to Focus You Social Initiatives</a:t>
            </a:r>
          </a:p>
        </p:txBody>
      </p:sp>
      <p:pic>
        <p:nvPicPr>
          <p:cNvPr id="13" name="Picture 12" descr="technion facebook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64051" y="3200400"/>
            <a:ext cx="5684851" cy="3224659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>
            <a:off x="990600" y="2743200"/>
            <a:ext cx="2057400" cy="1143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342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0"/>
    </mc:Choice>
    <mc:Fallback xmlns="">
      <p:transition spd="slow" advTm="185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0" y="1600200"/>
            <a:ext cx="4305300" cy="43053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pPr algn="l"/>
            <a:r>
              <a:rPr lang="en-CA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Semibold" panose="020B0706030804020204" pitchFamily="34" charset="0"/>
              </a:rPr>
              <a:t>Is your site mobile friendly?</a:t>
            </a:r>
          </a:p>
        </p:txBody>
      </p:sp>
    </p:spTree>
    <p:extLst>
      <p:ext uri="{BB962C8B-B14F-4D97-AF65-F5344CB8AC3E}">
        <p14:creationId xmlns:p14="http://schemas.microsoft.com/office/powerpoint/2010/main" val="240478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4"/>
    </mc:Choice>
    <mc:Fallback xmlns="">
      <p:transition spd="slow" advTm="644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ea typeface="+mj-ea"/>
                <a:cs typeface="+mj-cs"/>
              </a:rPr>
              <a:t>Find out here: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341437"/>
            <a:ext cx="8229600" cy="4754563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CA" sz="4000" dirty="0">
                <a:hlinkClick r:id="rId3"/>
              </a:rPr>
              <a:t>https://search.google.com/search-console/mobile-friendly</a:t>
            </a:r>
            <a:r>
              <a:rPr lang="en-CA" sz="4000" dirty="0"/>
              <a:t>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99292" y="2819400"/>
            <a:ext cx="6345416" cy="251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48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"/>
    </mc:Choice>
    <mc:Fallback xmlns="">
      <p:transition spd="slow" advTm="476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96314" y="264254"/>
            <a:ext cx="8455475" cy="609600"/>
          </a:xfrm>
        </p:spPr>
        <p:txBody>
          <a:bodyPr/>
          <a:lstStyle/>
          <a:p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Semibold" panose="020B0706030804020204" pitchFamily="34" charset="0"/>
              </a:rPr>
              <a:t>Why mobile?</a:t>
            </a:r>
            <a:endParaRPr lang="en-CA" sz="3000" dirty="0">
              <a:solidFill>
                <a:schemeClr val="tx1">
                  <a:lumMod val="75000"/>
                  <a:lumOff val="25000"/>
                </a:schemeClr>
              </a:solidFill>
              <a:latin typeface="Open Sans Semibold" panose="020B0706030804020204" pitchFamily="34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88593" y="3909776"/>
            <a:ext cx="3034115" cy="872202"/>
          </a:xfrm>
        </p:spPr>
        <p:txBody>
          <a:bodyPr/>
          <a:lstStyle/>
          <a:p>
            <a:pPr>
              <a:buClr>
                <a:schemeClr val="accent1">
                  <a:lumMod val="75000"/>
                </a:schemeClr>
              </a:buClr>
            </a:pPr>
            <a:r>
              <a:rPr lang="en-US" sz="2000" b="0" dirty="0">
                <a:solidFill>
                  <a:schemeClr val="tx1"/>
                </a:solidFill>
              </a:rPr>
              <a:t>31% mobile traffic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r>
              <a:rPr lang="en-US" sz="2000" b="0" dirty="0">
                <a:solidFill>
                  <a:schemeClr val="tx1"/>
                </a:solidFill>
              </a:rPr>
              <a:t>25% of website goals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101" y="1356960"/>
            <a:ext cx="8075899" cy="213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74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4"/>
    </mc:Choice>
    <mc:Fallback xmlns="">
      <p:transition spd="slow" advTm="3234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7200" y="304800"/>
            <a:ext cx="8229600" cy="670560"/>
          </a:xfrm>
          <a:prstGeom prst="rect">
            <a:avLst/>
          </a:prstGeom>
        </p:spPr>
        <p:txBody>
          <a:bodyPr/>
          <a:lstStyle>
            <a:lvl1pPr algn="ctr" defTabSz="45714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CA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Semibold" panose="020B0706030804020204" pitchFamily="34" charset="0"/>
              </a:rPr>
              <a:t>The Inbound Marketing Process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5900"/>
            <a:ext cx="91440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02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706"/>
    </mc:Choice>
    <mc:Fallback xmlns="">
      <p:transition spd="slow" advTm="56706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1699" y="228600"/>
            <a:ext cx="8217017" cy="594220"/>
          </a:xfrm>
        </p:spPr>
        <p:txBody>
          <a:bodyPr>
            <a:noAutofit/>
          </a:bodyPr>
          <a:lstStyle/>
          <a:p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Semibold" panose="020B0706030804020204" pitchFamily="34" charset="0"/>
              </a:rPr>
              <a:t>What’s your Mobile traffic like by country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0384" y="1600200"/>
            <a:ext cx="8157440" cy="343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45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6"/>
    </mc:Choice>
    <mc:Fallback xmlns="">
      <p:transition spd="slow" advTm="1256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500" y="1714500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47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7"/>
    </mc:Choice>
    <mc:Fallback xmlns="">
      <p:transition spd="slow" advTm="547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381000" y="228600"/>
            <a:ext cx="8252954" cy="57337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14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Semibold" panose="020B0706030804020204" pitchFamily="34" charset="0"/>
              </a:rPr>
              <a:t>Make use of calls to actions on your website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7485" y="1916836"/>
            <a:ext cx="7759984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48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1"/>
    </mc:Choice>
    <mc:Fallback xmlns="">
      <p:transition spd="slow" advTm="621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342851" cy="60147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14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Semibold" panose="020B0706030804020204" pitchFamily="34" charset="0"/>
              </a:rPr>
              <a:t>Make multi-language advisors available</a:t>
            </a:r>
          </a:p>
        </p:txBody>
      </p:sp>
      <p:pic>
        <p:nvPicPr>
          <p:cNvPr id="4098" name="Picture 2" descr="C:\Users\Patrick\Google Drive\Patrick Quinn\vancouverenglish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447800" y="1981200"/>
            <a:ext cx="5563222" cy="31712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8260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0"/>
    </mc:Choice>
    <mc:Fallback xmlns="">
      <p:transition spd="slow" advTm="65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93937" y="229405"/>
            <a:ext cx="8229600" cy="63611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14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Semibold" panose="020B0706030804020204" pitchFamily="34" charset="0"/>
              </a:rPr>
              <a:t>Use Online Chat to Talk with Prospects</a:t>
            </a:r>
          </a:p>
        </p:txBody>
      </p:sp>
      <p:pic>
        <p:nvPicPr>
          <p:cNvPr id="5122" name="Picture 2" descr="C:\Users\Patrick\Google Drive\Patrick Quinn\bosto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3999" y="1482261"/>
            <a:ext cx="5969475" cy="45050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6592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1"/>
    </mc:Choice>
    <mc:Fallback xmlns="">
      <p:transition spd="slow" advTm="1111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1000" y="310393"/>
            <a:ext cx="8229600" cy="627078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Semibold" panose="020B0706030804020204" pitchFamily="34" charset="0"/>
              </a:rPr>
              <a:t>Offer Skype Sessions</a:t>
            </a:r>
          </a:p>
        </p:txBody>
      </p:sp>
      <p:pic>
        <p:nvPicPr>
          <p:cNvPr id="6146" name="Picture 2" descr="C:\Users\Patrick\Google Drive\Patrick Quinn\bellschoo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799" y="1600200"/>
            <a:ext cx="5111471" cy="4724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693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"/>
    </mc:Choice>
    <mc:Fallback xmlns="">
      <p:transition spd="slow" advTm="439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184859"/>
            <a:ext cx="8229600" cy="100637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14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Semibold" panose="020B0706030804020204" pitchFamily="34" charset="0"/>
              </a:rPr>
              <a:t>Do you have a CRM system to manage your potential student inquiries?</a:t>
            </a:r>
          </a:p>
        </p:txBody>
      </p:sp>
      <p:pic>
        <p:nvPicPr>
          <p:cNvPr id="6146" name="Picture 2" descr="C:\Users\gg\AppData\Local\Temp\SNAGHTML6332cd7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77272"/>
            <a:ext cx="7772400" cy="338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902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"/>
    </mc:Choice>
    <mc:Fallback xmlns="">
      <p:transition spd="slow" advTm="4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458200" cy="93886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Semibold" panose="020B0706030804020204" pitchFamily="34" charset="0"/>
              </a:rPr>
              <a:t>Priorities and recommendations for your International digital marketing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167093" cy="2246769"/>
          </a:xfrm>
        </p:spPr>
        <p:txBody>
          <a:bodyPr wrap="square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</a:pPr>
            <a:r>
              <a:rPr lang="en-US" sz="2000" b="0" dirty="0">
                <a:solidFill>
                  <a:schemeClr val="tx1"/>
                </a:solidFill>
              </a:rPr>
              <a:t>Identify Benchmarks, set new Goals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r>
              <a:rPr lang="en-US" sz="2000" b="0" dirty="0">
                <a:solidFill>
                  <a:schemeClr val="tx1"/>
                </a:solidFill>
              </a:rPr>
              <a:t>Invest in SEO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r>
              <a:rPr lang="en-US" sz="2000" b="0" dirty="0">
                <a:solidFill>
                  <a:schemeClr val="tx1"/>
                </a:solidFill>
              </a:rPr>
              <a:t>Develop content aimed at international students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r>
              <a:rPr lang="en-US" sz="2000" b="0" dirty="0">
                <a:solidFill>
                  <a:schemeClr val="tx1"/>
                </a:solidFill>
              </a:rPr>
              <a:t>Use international PPC lead gen campaigns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r>
              <a:rPr lang="en-CA" sz="2000" b="0" dirty="0">
                <a:solidFill>
                  <a:schemeClr val="tx1"/>
                </a:solidFill>
              </a:rPr>
              <a:t>Get mobile NOW!</a:t>
            </a:r>
            <a:endParaRPr lang="en-US" sz="2000" b="0" dirty="0">
              <a:solidFill>
                <a:schemeClr val="tx1"/>
              </a:solidFill>
            </a:endParaRPr>
          </a:p>
          <a:p>
            <a:pPr>
              <a:buClr>
                <a:schemeClr val="accent1">
                  <a:lumMod val="75000"/>
                </a:schemeClr>
              </a:buClr>
            </a:pPr>
            <a:r>
              <a:rPr lang="en-US" sz="2000" b="0" dirty="0">
                <a:solidFill>
                  <a:schemeClr val="tx1"/>
                </a:solidFill>
              </a:rPr>
              <a:t>Follow up with your leads!</a:t>
            </a:r>
          </a:p>
        </p:txBody>
      </p:sp>
    </p:spTree>
    <p:extLst>
      <p:ext uri="{BB962C8B-B14F-4D97-AF65-F5344CB8AC3E}">
        <p14:creationId xmlns:p14="http://schemas.microsoft.com/office/powerpoint/2010/main" val="390120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"/>
    </mc:Choice>
    <mc:Fallback xmlns="">
      <p:transition spd="slow" advTm="41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458200" cy="93886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Semibold" panose="020B0706030804020204" pitchFamily="34" charset="0"/>
              </a:rPr>
              <a:t>Ressources</a:t>
            </a: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Semibold" panose="020B0706030804020204" pitchFamily="34" charset="0"/>
              </a:rPr>
              <a:t> to look 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167093" cy="4585871"/>
          </a:xfrm>
        </p:spPr>
        <p:txBody>
          <a:bodyPr wrap="square">
            <a:spAutoFit/>
          </a:bodyPr>
          <a:lstStyle/>
          <a:p>
            <a:pPr marL="0" indent="0">
              <a:buClr>
                <a:schemeClr val="accent1">
                  <a:lumMod val="75000"/>
                </a:schemeClr>
              </a:buClr>
              <a:buNone/>
            </a:pPr>
            <a:r>
              <a:rPr lang="en-US" sz="2000" b="0" dirty="0">
                <a:solidFill>
                  <a:schemeClr val="tx1"/>
                </a:solidFill>
              </a:rPr>
              <a:t>Google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r>
              <a:rPr lang="en-US" sz="2000" b="0" dirty="0">
                <a:solidFill>
                  <a:schemeClr val="tx1"/>
                </a:solidFill>
              </a:rPr>
              <a:t>Google </a:t>
            </a:r>
            <a:r>
              <a:rPr lang="en-US" sz="2000" dirty="0"/>
              <a:t>Campaign Builder - </a:t>
            </a:r>
            <a:r>
              <a:rPr lang="en-US" sz="2000" dirty="0">
                <a:hlinkClick r:id="rId3"/>
              </a:rPr>
              <a:t>https://ga-dev-tools.appspot.com/campaign-url-builder/</a:t>
            </a:r>
            <a:endParaRPr lang="en-US" sz="2000" dirty="0"/>
          </a:p>
          <a:p>
            <a:pPr>
              <a:buClr>
                <a:schemeClr val="accent1">
                  <a:lumMod val="75000"/>
                </a:schemeClr>
              </a:buClr>
            </a:pPr>
            <a:r>
              <a:rPr lang="en-US" sz="2000" b="0" dirty="0">
                <a:solidFill>
                  <a:schemeClr val="tx1"/>
                </a:solidFill>
              </a:rPr>
              <a:t>Google </a:t>
            </a:r>
            <a:r>
              <a:rPr lang="en-US" sz="2000" dirty="0"/>
              <a:t>Keyword Research - </a:t>
            </a:r>
            <a:r>
              <a:rPr lang="en-US" sz="2000" dirty="0">
                <a:hlinkClick r:id="rId4"/>
              </a:rPr>
              <a:t>https://adwords.google.com/ko/KeywordPlanner/</a:t>
            </a:r>
            <a:endParaRPr lang="en-US" sz="2000" dirty="0"/>
          </a:p>
          <a:p>
            <a:pPr>
              <a:buClr>
                <a:schemeClr val="accent1">
                  <a:lumMod val="75000"/>
                </a:schemeClr>
              </a:buClr>
            </a:pPr>
            <a:r>
              <a:rPr lang="en-US" sz="2000" dirty="0"/>
              <a:t>Google Webmaster Tools -https://www.google.com/webmasters/</a:t>
            </a:r>
            <a:endParaRPr lang="en-US" sz="2000" b="0" dirty="0">
              <a:solidFill>
                <a:schemeClr val="tx1"/>
              </a:solidFill>
            </a:endParaRPr>
          </a:p>
          <a:p>
            <a:pPr marL="0" indent="0">
              <a:buClr>
                <a:schemeClr val="accent1">
                  <a:lumMod val="75000"/>
                </a:schemeClr>
              </a:buClr>
              <a:buNone/>
            </a:pPr>
            <a:r>
              <a:rPr lang="en-US" sz="2000" dirty="0"/>
              <a:t>Free Readings </a:t>
            </a:r>
            <a:r>
              <a:rPr lang="de-DE" sz="2000" dirty="0"/>
              <a:t>(all </a:t>
            </a:r>
            <a:r>
              <a:rPr lang="de-DE" sz="2000" dirty="0" err="1"/>
              <a:t>below</a:t>
            </a:r>
            <a:r>
              <a:rPr lang="de-DE" sz="2000" dirty="0"/>
              <a:t> http://www.higher-education-marketing.com/resources/)</a:t>
            </a:r>
            <a:endParaRPr lang="en-US" sz="2000" dirty="0"/>
          </a:p>
          <a:p>
            <a:pPr>
              <a:buClr>
                <a:schemeClr val="accent1">
                  <a:lumMod val="75000"/>
                </a:schemeClr>
              </a:buClr>
            </a:pPr>
            <a:r>
              <a:rPr lang="en-US" sz="2000" b="0" dirty="0">
                <a:solidFill>
                  <a:schemeClr val="tx1"/>
                </a:solidFill>
                <a:hlinkClick r:id="rId5"/>
              </a:rPr>
              <a:t>2017 eBook on Digital Marketing</a:t>
            </a:r>
            <a:endParaRPr lang="en-US" sz="2000" b="0" dirty="0">
              <a:solidFill>
                <a:schemeClr val="tx1"/>
              </a:solidFill>
            </a:endParaRPr>
          </a:p>
          <a:p>
            <a:pPr>
              <a:buClr>
                <a:schemeClr val="accent1">
                  <a:lumMod val="75000"/>
                </a:schemeClr>
              </a:buClr>
            </a:pPr>
            <a:r>
              <a:rPr lang="en-US" sz="2000" b="0" dirty="0">
                <a:solidFill>
                  <a:schemeClr val="tx1"/>
                </a:solidFill>
                <a:hlinkClick r:id="rId6"/>
              </a:rPr>
              <a:t>Inbound Marketing Checklist</a:t>
            </a:r>
            <a:endParaRPr lang="en-US" sz="2000" b="0" dirty="0">
              <a:solidFill>
                <a:schemeClr val="tx1"/>
              </a:solidFill>
            </a:endParaRPr>
          </a:p>
          <a:p>
            <a:pPr>
              <a:buClr>
                <a:schemeClr val="accent1">
                  <a:lumMod val="75000"/>
                </a:schemeClr>
              </a:buClr>
            </a:pPr>
            <a:r>
              <a:rPr lang="en-US" sz="2000" dirty="0">
                <a:hlinkClick r:id="rId7"/>
              </a:rPr>
              <a:t>Google Analytics Checklist</a:t>
            </a:r>
            <a:endParaRPr lang="en-US" sz="2000" dirty="0"/>
          </a:p>
          <a:p>
            <a:pPr>
              <a:buClr>
                <a:schemeClr val="accent1">
                  <a:lumMod val="75000"/>
                </a:schemeClr>
              </a:buClr>
            </a:pPr>
            <a:r>
              <a:rPr lang="en-US" sz="2000" b="0" dirty="0">
                <a:solidFill>
                  <a:schemeClr val="tx1"/>
                </a:solidFill>
                <a:hlinkClick r:id="rId8"/>
              </a:rPr>
              <a:t>PPC Checklist</a:t>
            </a:r>
            <a:endParaRPr lang="en-US" sz="20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25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"/>
    </mc:Choice>
    <mc:Fallback xmlns="">
      <p:transition spd="slow" advTm="41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388189" y="366059"/>
            <a:ext cx="8126585" cy="13241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err="1">
                <a:latin typeface="Open Sans Semibold" panose="020B0706030804020204"/>
              </a:rPr>
              <a:t>Contact</a:t>
            </a:r>
            <a:endParaRPr lang="en-GB" dirty="0">
              <a:latin typeface="Open Sans Semibold" panose="020B070603080402020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8189" y="1489405"/>
            <a:ext cx="6218220" cy="3350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118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Semibold" panose="020B0706030804020204"/>
              </a:rPr>
              <a:t>Elias Faethe</a:t>
            </a:r>
            <a:br>
              <a:rPr lang="en-GB" sz="2118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Semibold" panose="020B0706030804020204"/>
              </a:rPr>
            </a:br>
            <a:r>
              <a:rPr lang="en-GB" sz="2118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Semibold" panose="020B0706030804020204"/>
              </a:rPr>
              <a:t>European Clients Representative</a:t>
            </a:r>
          </a:p>
          <a:p>
            <a:endParaRPr lang="en-GB" sz="1882" dirty="0">
              <a:solidFill>
                <a:srgbClr val="500050"/>
              </a:solidFill>
              <a:latin typeface="Open Sans Semibold" panose="020B0706030804020204"/>
            </a:endParaRPr>
          </a:p>
          <a:p>
            <a:r>
              <a:rPr lang="en-GB" sz="1882" dirty="0">
                <a:solidFill>
                  <a:srgbClr val="500050"/>
                </a:solidFill>
                <a:latin typeface="Open Sans Semibold" panose="020B0706030804020204"/>
              </a:rPr>
              <a:t/>
            </a:r>
            <a:br>
              <a:rPr lang="en-GB" sz="1882" dirty="0">
                <a:solidFill>
                  <a:srgbClr val="500050"/>
                </a:solidFill>
                <a:latin typeface="Open Sans Semibold" panose="020B0706030804020204"/>
              </a:rPr>
            </a:br>
            <a:r>
              <a:rPr lang="en-GB" sz="1882" dirty="0">
                <a:solidFill>
                  <a:srgbClr val="1155CC"/>
                </a:solidFill>
                <a:latin typeface="Open Sans Semibold" panose="020B0706030804020204"/>
                <a:hlinkClick r:id="rId3"/>
              </a:rPr>
              <a:t>Higher Education Marketing</a:t>
            </a:r>
            <a:endParaRPr lang="en-GB" sz="1882" dirty="0">
              <a:solidFill>
                <a:srgbClr val="500050"/>
              </a:solidFill>
              <a:latin typeface="Open Sans Semibold" panose="020B0706030804020204"/>
            </a:endParaRPr>
          </a:p>
          <a:p>
            <a:r>
              <a:rPr lang="en-GB" sz="1882" dirty="0">
                <a:solidFill>
                  <a:srgbClr val="888888"/>
                </a:solidFill>
                <a:latin typeface="Open Sans Semibold" panose="020B0706030804020204"/>
              </a:rPr>
              <a:t>Office: </a:t>
            </a:r>
            <a:r>
              <a:rPr lang="en-GB" sz="1882" dirty="0">
                <a:solidFill>
                  <a:srgbClr val="1155CC"/>
                </a:solidFill>
                <a:latin typeface="Open Sans Semibold" panose="020B0706030804020204"/>
                <a:hlinkClick r:id="rId4"/>
              </a:rPr>
              <a:t>+49 421 84780289</a:t>
            </a:r>
            <a:endParaRPr lang="en-GB" sz="1882" dirty="0">
              <a:solidFill>
                <a:srgbClr val="1155CC"/>
              </a:solidFill>
              <a:latin typeface="Open Sans Semibold" panose="020B0706030804020204"/>
            </a:endParaRPr>
          </a:p>
          <a:p>
            <a:r>
              <a:rPr lang="en-GB" sz="1882" dirty="0">
                <a:solidFill>
                  <a:srgbClr val="888888"/>
                </a:solidFill>
                <a:latin typeface="Open Sans Semibold" panose="020B0706030804020204"/>
              </a:rPr>
              <a:t>Mobile: </a:t>
            </a:r>
            <a:r>
              <a:rPr lang="en-GB" sz="1882" dirty="0">
                <a:solidFill>
                  <a:srgbClr val="1155CC"/>
                </a:solidFill>
                <a:latin typeface="Open Sans Semibold" panose="020B0706030804020204"/>
                <a:hlinkClick r:id="rId5"/>
              </a:rPr>
              <a:t>+49 177 3322218</a:t>
            </a:r>
            <a:r>
              <a:rPr lang="en-GB" sz="1882" dirty="0">
                <a:solidFill>
                  <a:srgbClr val="500050"/>
                </a:solidFill>
                <a:latin typeface="Open Sans Semibold" panose="020B0706030804020204"/>
              </a:rPr>
              <a:t> </a:t>
            </a:r>
          </a:p>
          <a:p>
            <a:r>
              <a:rPr lang="en-GB" sz="1882" dirty="0">
                <a:solidFill>
                  <a:srgbClr val="888888"/>
                </a:solidFill>
                <a:latin typeface="Open Sans Semibold" panose="020B0706030804020204"/>
              </a:rPr>
              <a:t>or directly</a:t>
            </a:r>
            <a:r>
              <a:rPr lang="en-GB" sz="1882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Semibold" panose="020B0706030804020204"/>
              </a:rPr>
              <a:t> </a:t>
            </a:r>
            <a:r>
              <a:rPr lang="en-GB" sz="1882" dirty="0">
                <a:solidFill>
                  <a:srgbClr val="1155CC"/>
                </a:solidFill>
                <a:latin typeface="Open Sans Semibold" panose="020B0706030804020204"/>
                <a:hlinkClick r:id="rId6"/>
              </a:rPr>
              <a:t>schedule a meeting</a:t>
            </a:r>
            <a:r>
              <a:rPr lang="en-GB" sz="1882" dirty="0">
                <a:solidFill>
                  <a:srgbClr val="500050"/>
                </a:solidFill>
                <a:latin typeface="Open Sans Semibold" panose="020B0706030804020204"/>
              </a:rPr>
              <a:t> </a:t>
            </a:r>
            <a:br>
              <a:rPr lang="en-GB" sz="1882" dirty="0">
                <a:solidFill>
                  <a:srgbClr val="500050"/>
                </a:solidFill>
                <a:latin typeface="Open Sans Semibold" panose="020B0706030804020204"/>
              </a:rPr>
            </a:br>
            <a:endParaRPr lang="en-GB" sz="1882" dirty="0">
              <a:solidFill>
                <a:srgbClr val="500050"/>
              </a:solidFill>
              <a:latin typeface="Open Sans Semibold" panose="020B0706030804020204"/>
            </a:endParaRPr>
          </a:p>
          <a:p>
            <a:r>
              <a:rPr lang="en-GB" sz="1882" dirty="0">
                <a:latin typeface="Open Sans Semibold" panose="020B0706030804020204"/>
              </a:rPr>
              <a:t/>
            </a:r>
            <a:br>
              <a:rPr lang="en-GB" sz="1882" dirty="0">
                <a:latin typeface="Open Sans Semibold" panose="020B0706030804020204"/>
              </a:rPr>
            </a:br>
            <a:endParaRPr lang="en-GB" sz="1882" dirty="0">
              <a:latin typeface="Open Sans Semibold" panose="020B0706030804020204"/>
            </a:endParaRPr>
          </a:p>
        </p:txBody>
      </p:sp>
    </p:spTree>
    <p:extLst>
      <p:ext uri="{BB962C8B-B14F-4D97-AF65-F5344CB8AC3E}">
        <p14:creationId xmlns:p14="http://schemas.microsoft.com/office/powerpoint/2010/main" val="358080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8"/>
    </mc:Choice>
    <mc:Fallback xmlns="">
      <p:transition spd="slow" advTm="518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540434" y="228600"/>
            <a:ext cx="8839200" cy="670560"/>
          </a:xfrm>
          <a:prstGeom prst="rect">
            <a:avLst/>
          </a:prstGeom>
        </p:spPr>
        <p:txBody>
          <a:bodyPr/>
          <a:lstStyle>
            <a:lvl1pPr algn="ctr" defTabSz="45714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CA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Persona Development: Research Tools</a:t>
            </a:r>
            <a:endParaRPr lang="en-CA" sz="3000" dirty="0">
              <a:solidFill>
                <a:srgbClr val="FF0000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899160"/>
            <a:ext cx="89916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sz="2400" dirty="0"/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CA" sz="2400" dirty="0"/>
              <a:t>Survey your admissions &amp; recruitment team for their insights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CA" sz="2400" dirty="0"/>
              <a:t>Survey/poll your students &amp; alumni directly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CA" sz="2400" dirty="0"/>
              <a:t>Use journey-mapping/heat-mapping to track key touchpoints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CA" sz="2400" dirty="0"/>
              <a:t>Conduct market research to better understand what is impacting decision-making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endParaRPr lang="en-CA" sz="2400" dirty="0"/>
          </a:p>
          <a:p>
            <a:pPr>
              <a:lnSpc>
                <a:spcPct val="150000"/>
              </a:lnSpc>
            </a:pPr>
            <a:endParaRPr lang="en-CA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676710"/>
            <a:ext cx="3124200" cy="3124200"/>
          </a:xfrm>
          <a:prstGeom prst="rect">
            <a:avLst/>
          </a:prstGeom>
          <a:ln w="19050">
            <a:solidFill>
              <a:srgbClr val="3333FF"/>
            </a:solidFill>
          </a:ln>
        </p:spPr>
      </p:pic>
    </p:spTree>
    <p:extLst>
      <p:ext uri="{BB962C8B-B14F-4D97-AF65-F5344CB8AC3E}">
        <p14:creationId xmlns:p14="http://schemas.microsoft.com/office/powerpoint/2010/main" val="190529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163"/>
    </mc:Choice>
    <mc:Fallback xmlns="">
      <p:transition spd="slow" advTm="73163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526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1"/>
    </mc:Choice>
    <mc:Fallback xmlns="">
      <p:transition spd="slow" advTm="50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04800" y="228600"/>
            <a:ext cx="8839200" cy="670560"/>
          </a:xfrm>
          <a:prstGeom prst="rect">
            <a:avLst/>
          </a:prstGeom>
        </p:spPr>
        <p:txBody>
          <a:bodyPr/>
          <a:lstStyle>
            <a:lvl1pPr algn="ctr" defTabSz="45714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CA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Persona Development: Consolidate Data into Profiles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11482" y="1371600"/>
            <a:ext cx="5225836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06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3"/>
    </mc:Choice>
    <mc:Fallback xmlns="">
      <p:transition spd="slow" advTm="3553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0400" y="2590800"/>
            <a:ext cx="2721429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80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23"/>
    </mc:Choice>
    <mc:Fallback xmlns="">
      <p:transition spd="slow" advTm="9723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1" y="1419670"/>
            <a:ext cx="8901858" cy="284753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320040"/>
            <a:ext cx="8229600" cy="670560"/>
          </a:xfrm>
          <a:prstGeom prst="rect">
            <a:avLst/>
          </a:prstGeom>
        </p:spPr>
        <p:txBody>
          <a:bodyPr/>
          <a:lstStyle>
            <a:lvl1pPr algn="ctr" defTabSz="45714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CA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The Channel Report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1263" y="5530516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The </a:t>
            </a:r>
            <a:r>
              <a:rPr lang="en-CA" b="1" dirty="0"/>
              <a:t>Channels</a:t>
            </a:r>
            <a:r>
              <a:rPr lang="en-CA" dirty="0"/>
              <a:t> report under Acquisition, gives you macro level insights into the various channels you are using to attract traffic to your website.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914400" y="2209800"/>
            <a:ext cx="838200" cy="3320716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900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"/>
    </mc:Choice>
    <mc:Fallback xmlns="">
      <p:transition spd="slow" advTm="266"/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</TotalTime>
  <Words>876</Words>
  <Application>Microsoft Macintosh PowerPoint</Application>
  <PresentationFormat>On-screen Show (4:3)</PresentationFormat>
  <Paragraphs>187</Paragraphs>
  <Slides>60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60</vt:i4>
      </vt:variant>
    </vt:vector>
  </HeadingPairs>
  <TitlesOfParts>
    <vt:vector size="68" baseType="lpstr">
      <vt:lpstr>Arial</vt:lpstr>
      <vt:lpstr>Avenir 95 Black</vt:lpstr>
      <vt:lpstr>Calibri</vt:lpstr>
      <vt:lpstr>Open Sans Light</vt:lpstr>
      <vt:lpstr>Open Sans Semibold</vt:lpstr>
      <vt:lpstr>Oswald</vt:lpstr>
      <vt:lpstr>1_Office Theme</vt:lpstr>
      <vt:lpstr>Custom Design</vt:lpstr>
      <vt:lpstr>PowerPoint Presentation</vt:lpstr>
      <vt:lpstr>Today’s Presentation</vt:lpstr>
      <vt:lpstr>Why Digital Marketing for Schools?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Common website goals for educational institutions</vt:lpstr>
      <vt:lpstr>PowerPoint Presentation</vt:lpstr>
      <vt:lpstr>PowerPoint Presentation</vt:lpstr>
      <vt:lpstr>Benchmark your current marketing activity and results</vt:lpstr>
      <vt:lpstr>Month over Month Website Goals</vt:lpstr>
      <vt:lpstr>PowerPoint Presentation</vt:lpstr>
      <vt:lpstr>PowerPoint Presentation</vt:lpstr>
      <vt:lpstr>Start with SEO</vt:lpstr>
      <vt:lpstr>PowerPoint Presentation</vt:lpstr>
      <vt:lpstr>Look for Keywords Your Primary Personas Might Search For</vt:lpstr>
      <vt:lpstr>Keyword Research</vt:lpstr>
      <vt:lpstr>Evaluate your Organic Search Queries</vt:lpstr>
      <vt:lpstr>Understand your keyword rankings by country</vt:lpstr>
      <vt:lpstr>PowerPoint Presentation</vt:lpstr>
      <vt:lpstr>PowerPoint Presentation</vt:lpstr>
      <vt:lpstr>PowerPoint Presentation</vt:lpstr>
      <vt:lpstr>PowerPoint Presentation</vt:lpstr>
      <vt:lpstr>Use the correct architecture when developing multi-language content</vt:lpstr>
      <vt:lpstr>Use the correct architecture when developing multi-language content</vt:lpstr>
      <vt:lpstr>Develop Content for Target Countries</vt:lpstr>
      <vt:lpstr>PowerPoint Presentation</vt:lpstr>
      <vt:lpstr>PowerPoint Presentation</vt:lpstr>
      <vt:lpstr>Social activity directed to your website</vt:lpstr>
      <vt:lpstr>Facebook demographic and location stats</vt:lpstr>
      <vt:lpstr>Facebook post reach and engagement</vt:lpstr>
      <vt:lpstr>Contest and quizzes</vt:lpstr>
      <vt:lpstr>YouTube demographic insights</vt:lpstr>
      <vt:lpstr>PowerPoint Presentation</vt:lpstr>
      <vt:lpstr>Why paid Search?</vt:lpstr>
      <vt:lpstr>Set your Country Targeting in Google AdWords</vt:lpstr>
      <vt:lpstr>Set your Languages in Google AdWords</vt:lpstr>
      <vt:lpstr>Use responsive landing pages for your campaigns</vt:lpstr>
      <vt:lpstr>Consider localizing your Google AdWords campaigns</vt:lpstr>
      <vt:lpstr>Use Adwords Day Parts</vt:lpstr>
      <vt:lpstr>Google AdWords mobile conversions</vt:lpstr>
      <vt:lpstr>PowerPoint Presentation</vt:lpstr>
      <vt:lpstr>Is your site mobile friendly?</vt:lpstr>
      <vt:lpstr>Find out here:</vt:lpstr>
      <vt:lpstr>Why mobile?</vt:lpstr>
      <vt:lpstr>What’s your Mobile traffic like by country</vt:lpstr>
      <vt:lpstr>PowerPoint Presentation</vt:lpstr>
      <vt:lpstr>Make use of calls to actions on your website</vt:lpstr>
      <vt:lpstr>Make multi-language advisors available</vt:lpstr>
      <vt:lpstr>PowerPoint Presentation</vt:lpstr>
      <vt:lpstr>Offer Skype Sessions</vt:lpstr>
      <vt:lpstr>PowerPoint Presentation</vt:lpstr>
      <vt:lpstr>Priorities and recommendations for your International digital marketing</vt:lpstr>
      <vt:lpstr>Ressources to look up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Defining marketing goals for your website redesign</dc:title>
  <dc:creator>Scott</dc:creator>
  <cp:lastModifiedBy>Philippe Taza</cp:lastModifiedBy>
  <cp:revision>1422</cp:revision>
  <cp:lastPrinted>2015-03-26T16:25:51Z</cp:lastPrinted>
  <dcterms:created xsi:type="dcterms:W3CDTF">2015-01-06T02:22:48Z</dcterms:created>
  <dcterms:modified xsi:type="dcterms:W3CDTF">2017-01-30T14:42:01Z</dcterms:modified>
</cp:coreProperties>
</file>